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81" r:id="rId2"/>
    <p:sldId id="302" r:id="rId3"/>
    <p:sldId id="304" r:id="rId4"/>
    <p:sldId id="279" r:id="rId5"/>
    <p:sldId id="308" r:id="rId6"/>
  </p:sldIdLst>
  <p:sldSz cx="9144000" cy="6858000" type="screen4x3"/>
  <p:notesSz cx="6648450" cy="97742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36B"/>
    <a:srgbClr val="006699"/>
    <a:srgbClr val="0099CC"/>
    <a:srgbClr val="00CCFF"/>
    <a:srgbClr val="33CCCC"/>
    <a:srgbClr val="0099FF"/>
    <a:srgbClr val="002D86"/>
    <a:srgbClr val="426321"/>
    <a:srgbClr val="002163"/>
    <a:srgbClr val="B0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5" autoAdjust="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0F53C-96BE-4B50-ADFB-9349E9342BE1}" type="datetimeFigureOut">
              <a:rPr lang="es-ES" smtClean="0"/>
              <a:t>09/10/2018</a:t>
            </a:fld>
            <a:endParaRPr lang="eu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75C63-5385-43B9-9D2C-E31A190A9222}" type="slidenum">
              <a:rPr lang="es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90624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75C63-5385-43B9-9D2C-E31A190A9222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9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68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2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89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14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30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11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6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31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9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64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2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10" Type="http://schemas.openxmlformats.org/officeDocument/2006/relationships/image" Target="../media/image7.gif"/><Relationship Id="rId4" Type="http://schemas.microsoft.com/office/2007/relationships/hdphoto" Target="../media/hdphoto1.wdp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wmf"/><Relationship Id="rId7" Type="http://schemas.microsoft.com/office/2007/relationships/hdphoto" Target="../media/hdphoto2.wdp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7.gif"/><Relationship Id="rId4" Type="http://schemas.openxmlformats.org/officeDocument/2006/relationships/image" Target="../media/image2.pn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87036" y="416007"/>
            <a:ext cx="8410678" cy="6511884"/>
            <a:chOff x="874153" y="751174"/>
            <a:chExt cx="7860053" cy="5757986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820705" y="4509119"/>
              <a:ext cx="913501" cy="199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10755" y="476672"/>
            <a:ext cx="7163012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400" b="1" dirty="0">
                <a:solidFill>
                  <a:schemeClr val="bg1"/>
                </a:solidFill>
                <a:latin typeface="Calibri" pitchFamily="34" charset="0"/>
              </a:rPr>
              <a:t>Diru-laguntza jaso dezaketen jarduerak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45631" y="1556792"/>
            <a:ext cx="7804188" cy="6166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u-ES" sz="1200" b="1" dirty="0">
                <a:solidFill>
                  <a:schemeClr val="tx1"/>
                </a:solidFill>
              </a:rPr>
              <a:t>13. artikuluan arautzen diren entitate kolaboratzaileek enplegu-eskaintzak bildu, erregistratu </a:t>
            </a:r>
            <a:r>
              <a:rPr lang="eu-ES" sz="1200" b="1" dirty="0" err="1">
                <a:solidFill>
                  <a:schemeClr val="tx1"/>
                </a:solidFill>
              </a:rPr>
              <a:t>eta/edo</a:t>
            </a:r>
            <a:r>
              <a:rPr lang="eu-ES" sz="1200" b="1" dirty="0">
                <a:solidFill>
                  <a:schemeClr val="tx1"/>
                </a:solidFill>
              </a:rPr>
              <a:t> kudeatzea; </a:t>
            </a:r>
            <a:r>
              <a:rPr lang="eu-ES" sz="1200" b="1" dirty="0" err="1">
                <a:solidFill>
                  <a:schemeClr val="tx1"/>
                </a:solidFill>
              </a:rPr>
              <a:t>eta/edo</a:t>
            </a:r>
            <a:r>
              <a:rPr lang="eu-ES" sz="1200" b="1" dirty="0">
                <a:solidFill>
                  <a:schemeClr val="tx1"/>
                </a:solidFill>
              </a:rPr>
              <a:t> hezkuntzaren arlotik lanaren arlora trantsizioa egiteko prozesuaren kudeaketa eta jarraipena, baldin eta, azkenean, eta deialdi honen babesean, diruz </a:t>
            </a:r>
            <a:r>
              <a:rPr lang="eu-ES" sz="1200" b="1" dirty="0" smtClean="0">
                <a:solidFill>
                  <a:schemeClr val="tx1"/>
                </a:solidFill>
              </a:rPr>
              <a:t>lagundu daitezkeen </a:t>
            </a:r>
            <a:r>
              <a:rPr lang="eu-ES" sz="1200" b="1" dirty="0">
                <a:solidFill>
                  <a:schemeClr val="tx1"/>
                </a:solidFill>
              </a:rPr>
              <a:t>kontratuak formalizatzen badira.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4796" y="1075238"/>
            <a:ext cx="4151833" cy="338554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600" b="1" dirty="0" err="1" smtClean="0">
                <a:latin typeface="Calibri" pitchFamily="34" charset="0"/>
                <a:cs typeface="Calibri" pitchFamily="34" charset="0"/>
              </a:rPr>
              <a:t>Diru-laguntzak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b="1" dirty="0" err="1" smtClean="0">
                <a:latin typeface="Calibri" pitchFamily="34" charset="0"/>
                <a:cs typeface="Calibri" pitchFamily="34" charset="0"/>
              </a:rPr>
              <a:t>jasotzeko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b="1" dirty="0" err="1" smtClean="0">
                <a:latin typeface="Calibri" pitchFamily="34" charset="0"/>
                <a:cs typeface="Calibri" pitchFamily="34" charset="0"/>
              </a:rPr>
              <a:t>ekintzak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s-E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69579" y="2276872"/>
            <a:ext cx="7601290" cy="360040"/>
          </a:xfrm>
          <a:prstGeom prst="roundRect">
            <a:avLst/>
          </a:prstGeom>
          <a:solidFill>
            <a:srgbClr val="A6C36B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8"/>
              </a:buBlip>
            </a:pPr>
            <a:r>
              <a:rPr lang="eu-ES" b="1" u="sng" dirty="0" smtClean="0">
                <a:solidFill>
                  <a:schemeClr val="tx1"/>
                </a:solidFill>
              </a:rPr>
              <a:t>Eskaintzak bildu, erregistratu eta kudeatzeko</a:t>
            </a:r>
            <a:r>
              <a:rPr lang="eu-ES" b="1" dirty="0" smtClean="0">
                <a:solidFill>
                  <a:schemeClr val="tx1"/>
                </a:solidFill>
              </a:rPr>
              <a:t> entitate kolaboratzaileak:</a:t>
            </a:r>
            <a:endParaRPr lang="eu-ES" b="1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9767" y="2636912"/>
            <a:ext cx="72392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/>
              <a:t>Hauek izan daitezke onuradunak:</a:t>
            </a:r>
          </a:p>
          <a:p>
            <a:endParaRPr lang="eu-ES" sz="1200" dirty="0"/>
          </a:p>
          <a:p>
            <a:pPr marL="285750" indent="-285750" algn="just">
              <a:buBlip>
                <a:blip r:embed="rId9"/>
              </a:buBlip>
            </a:pPr>
            <a:r>
              <a:rPr lang="eu-ES" sz="1200" dirty="0" smtClean="0"/>
              <a:t>2015eko urtarrilaren 23ko Ebazpenaren arabera (2015eko otsailaren 2ko EHAA), bitartekotza-zerbitzua ematerakoan jarduera hauek gauzatzeko baimena dutenak, soilik enplegu-eskaintzak erregistratu eta kudeatzeari dagokionez.</a:t>
            </a:r>
          </a:p>
          <a:p>
            <a:pPr marL="171450" indent="-171450" algn="just">
              <a:buBlip>
                <a:blip r:embed="rId9"/>
              </a:buBlip>
            </a:pPr>
            <a:endParaRPr lang="eu-ES" sz="1200" b="1" dirty="0"/>
          </a:p>
          <a:p>
            <a:pPr marL="285750" indent="-285750" algn="just">
              <a:buBlip>
                <a:blip r:embed="rId9"/>
              </a:buBlip>
            </a:pPr>
            <a:r>
              <a:rPr lang="eu-ES" sz="1200" dirty="0"/>
              <a:t>Entitate hauek izendatu ahalko dira entitate </a:t>
            </a:r>
            <a:r>
              <a:rPr lang="eu-ES" sz="1200" dirty="0" smtClean="0"/>
              <a:t>kolaboratzaile </a:t>
            </a:r>
            <a:r>
              <a:rPr lang="eu-ES" sz="1200" dirty="0"/>
              <a:t>deialdi honi berariaz lotutako lan-eskaintzak biltzeko eta erregistratzeko, betiere, egoitza EAEn badute:</a:t>
            </a:r>
          </a:p>
          <a:p>
            <a:pPr algn="just"/>
            <a:endParaRPr lang="eu-ES" sz="1200" dirty="0" smtClean="0"/>
          </a:p>
          <a:p>
            <a:pPr marL="825500" lvl="2" indent="-285750" algn="just">
              <a:buBlip>
                <a:blip r:embed="rId10"/>
              </a:buBlip>
            </a:pPr>
            <a:r>
              <a:rPr lang="eu-ES" sz="1200" dirty="0" smtClean="0"/>
              <a:t>Unibertsitateak.</a:t>
            </a:r>
          </a:p>
          <a:p>
            <a:pPr marL="825500" lvl="2" indent="-285750" algn="just">
              <a:buBlip>
                <a:blip r:embed="rId10"/>
              </a:buBlip>
            </a:pPr>
            <a:r>
              <a:rPr lang="eu-ES" sz="1200" dirty="0" smtClean="0"/>
              <a:t>Lanbide Heziketako ikastetxe publikoak eta itunpeko pribatuak.</a:t>
            </a:r>
          </a:p>
          <a:p>
            <a:pPr marL="825500" lvl="2" indent="-285750" algn="just">
              <a:buBlip>
                <a:blip r:embed="rId10"/>
              </a:buBlip>
            </a:pPr>
            <a:r>
              <a:rPr lang="eu-ES" sz="1200" dirty="0" smtClean="0"/>
              <a:t>Lanbide-Euskal Enplegu Zerbitzuaren entitate kolaboratzaileak, 2016ko ekitaldiko deialdiei dagozkien lanerako prestakuntza eta orientazioa emateko diru-laguntzen onuradun badira. </a:t>
            </a:r>
          </a:p>
          <a:p>
            <a:pPr marL="825500" lvl="2" indent="-285750" algn="just">
              <a:buBlip>
                <a:blip r:embed="rId10"/>
              </a:buBlip>
            </a:pPr>
            <a:r>
              <a:rPr lang="eu-ES" sz="1200" dirty="0" smtClean="0"/>
              <a:t>Udalak, mankomunitateak, kuadrillak, tokiko garapenerako agentziak eta Behargintzako zentroak.</a:t>
            </a:r>
            <a:endParaRPr lang="eu-ES" sz="1200" i="1" dirty="0" smtClean="0"/>
          </a:p>
        </p:txBody>
      </p:sp>
      <p:sp>
        <p:nvSpPr>
          <p:cNvPr id="18" name="17 Rectángulo redondeado"/>
          <p:cNvSpPr/>
          <p:nvPr/>
        </p:nvSpPr>
        <p:spPr>
          <a:xfrm>
            <a:off x="3275856" y="5490676"/>
            <a:ext cx="3672407" cy="581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u-ES" sz="1400" b="1" dirty="0" smtClean="0">
                <a:latin typeface="Calibri" panose="020F0502020204030204" pitchFamily="34" charset="0"/>
              </a:rPr>
              <a:t>Hilabete bat, deialdia EHAAn argitaratu eta hurrengo egunetik aurrera</a:t>
            </a:r>
            <a:endParaRPr lang="eu-ES" sz="14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18 Flecha derecha"/>
          <p:cNvSpPr/>
          <p:nvPr/>
        </p:nvSpPr>
        <p:spPr>
          <a:xfrm>
            <a:off x="2273275" y="5637188"/>
            <a:ext cx="471502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87169" y="5469198"/>
            <a:ext cx="1270144" cy="58105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u-ES" sz="1400" b="1" dirty="0" smtClean="0">
                <a:solidFill>
                  <a:schemeClr val="tx1"/>
                </a:solidFill>
                <a:latin typeface="Courier" pitchFamily="49" charset="0"/>
              </a:rPr>
              <a:t>ESKAERA (I. ERANSKINA)</a:t>
            </a:r>
          </a:p>
        </p:txBody>
      </p:sp>
    </p:spTree>
    <p:extLst>
      <p:ext uri="{BB962C8B-B14F-4D97-AF65-F5344CB8AC3E}">
        <p14:creationId xmlns:p14="http://schemas.microsoft.com/office/powerpoint/2010/main" val="866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395537" y="548681"/>
            <a:ext cx="8338670" cy="5960480"/>
            <a:chOff x="874153" y="751173"/>
            <a:chExt cx="7860053" cy="5757987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513445" y="751173"/>
              <a:ext cx="7163012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u-ES" sz="2400" b="1" dirty="0">
                  <a:solidFill>
                    <a:schemeClr val="bg1"/>
                  </a:solidFill>
                  <a:latin typeface="Calibri" pitchFamily="34" charset="0"/>
                </a:rPr>
                <a:t>Enpresa eta entitate onuradunak </a:t>
              </a:r>
            </a:p>
          </p:txBody>
        </p:sp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820705" y="4509119"/>
              <a:ext cx="913501" cy="199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8 Rectángulo redondeado"/>
          <p:cNvSpPr/>
          <p:nvPr/>
        </p:nvSpPr>
        <p:spPr>
          <a:xfrm>
            <a:off x="619653" y="1121863"/>
            <a:ext cx="8053289" cy="481973"/>
          </a:xfrm>
          <a:prstGeom prst="roundRect">
            <a:avLst/>
          </a:prstGeom>
          <a:solidFill>
            <a:srgbClr val="A6C36B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8"/>
              </a:buBlip>
            </a:pPr>
            <a:r>
              <a:rPr lang="eu-ES" b="1" dirty="0" smtClean="0">
                <a:solidFill>
                  <a:schemeClr val="tx1"/>
                </a:solidFill>
              </a:rPr>
              <a:t>Hezkuntza-mundutik lan-mundurako trantsizio-prozesua kudeatzeko eta prozesu horren jarraipena egiteko entitate kolaboratzaileak:</a:t>
            </a:r>
            <a:endParaRPr lang="eu-ES" b="1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9653" y="1715655"/>
            <a:ext cx="72647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dirty="0" smtClean="0"/>
              <a:t>Entitate hauek izan ahalko dira goian adierazitako entitate kolaboratzaile:</a:t>
            </a:r>
          </a:p>
          <a:p>
            <a:endParaRPr lang="eu-ES" sz="900" dirty="0"/>
          </a:p>
          <a:p>
            <a:pPr marL="285750" indent="-285750" algn="just">
              <a:buBlip>
                <a:blip r:embed="rId9"/>
              </a:buBlip>
            </a:pPr>
            <a:r>
              <a:rPr lang="eu-ES" sz="1400" dirty="0" smtClean="0"/>
              <a:t>Unibertsitateak eta lanbide-heziketako ikastetxe publiko eta pribatu itunduak, bai eta haiek biltzen dituzten elkarteak ere.</a:t>
            </a:r>
          </a:p>
          <a:p>
            <a:pPr marL="285750" indent="-285750" algn="just">
              <a:buBlip>
                <a:blip r:embed="rId9"/>
              </a:buBlip>
            </a:pPr>
            <a:r>
              <a:rPr lang="eu-ES" sz="1400" dirty="0"/>
              <a:t>Trantsizio-prozesuaren kudeaketa eta jarraipentzat joko dira entitate kolaboratzailearen jarduera hauek:</a:t>
            </a:r>
          </a:p>
          <a:p>
            <a:pPr marL="628650" algn="just"/>
            <a:r>
              <a:rPr lang="eu-ES" sz="1100" dirty="0"/>
              <a:t>- Enpresak zuzenenean hautatzen dituen gazteen lan-eskaerak berreskuratzea, berritzea, berrikustea eta aldatzea.</a:t>
            </a:r>
          </a:p>
          <a:p>
            <a:pPr marL="628650" algn="just"/>
            <a:r>
              <a:rPr lang="eu-ES" sz="1100" dirty="0"/>
              <a:t>- Egiaztatzea kontratatutako gazteak Gazte Bermea Sisteman izena emanda daudela, kontratua sinatu aurreko egunetik, gutxienez.</a:t>
            </a:r>
          </a:p>
          <a:p>
            <a:pPr marL="628650" algn="just"/>
            <a:r>
              <a:rPr lang="eu-ES" sz="1100" dirty="0"/>
              <a:t>- Enpresak zuzenean hautatzen dituen gazteek, kontratua sinatzeko unean, 5.1 artikuluan adierazitako baldintzak betetzen dituztela ziurtatzea eta bermatzea.</a:t>
            </a:r>
          </a:p>
          <a:p>
            <a:pPr marL="628650" algn="just"/>
            <a:r>
              <a:rPr lang="eu-ES" sz="1100" dirty="0"/>
              <a:t>- Kontratua kontratatutako pertsonak egindako ikasketen edo prestakuntzaren mailari egokitutako praktika profesionala </a:t>
            </a:r>
            <a:r>
              <a:rPr lang="eu-ES" sz="1100" dirty="0" smtClean="0"/>
              <a:t>lortzea ahalbidetuko duen </a:t>
            </a:r>
            <a:r>
              <a:rPr lang="eu-ES" sz="1100" dirty="0"/>
              <a:t>lanpostu baterako dela egiaztatzea.</a:t>
            </a:r>
          </a:p>
          <a:p>
            <a:pPr marL="628650" algn="just"/>
            <a:r>
              <a:rPr lang="eu-ES" sz="1100" dirty="0"/>
              <a:t>- Prestakuntza Duala enpresan bukatu duten pertsonen kasuan, prestakuntza hori hezkuntza-sistemako Lanbide Heziketako titulu bat lortzeko bada, kontratua mugagabea dela edo gutxienez 12 hilabeteko praktikaldiko kontratua dela egiaztatzea.</a:t>
            </a:r>
          </a:p>
          <a:p>
            <a:pPr marL="628650" algn="just"/>
            <a:r>
              <a:rPr lang="eu-ES" sz="1400" dirty="0"/>
              <a:t>-</a:t>
            </a:r>
            <a:r>
              <a:rPr lang="eu-ES" sz="1100" dirty="0"/>
              <a:t>Kontratatutako pertsona Lanbideko informazio-sisteman identifikatzea </a:t>
            </a:r>
            <a:r>
              <a:rPr lang="eu-ES" sz="1100" i="1" dirty="0"/>
              <a:t>Lehen Aukera</a:t>
            </a:r>
            <a:r>
              <a:rPr lang="eu-ES" sz="1100" dirty="0"/>
              <a:t> programaren bidez sustatutako kontratu bati lotutako pertsona gisa.</a:t>
            </a:r>
          </a:p>
          <a:p>
            <a:pPr algn="just"/>
            <a:endParaRPr lang="eu-ES" sz="16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923929" y="5367439"/>
            <a:ext cx="3672407" cy="581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u-ES" sz="1400" b="1" dirty="0" smtClean="0">
                <a:latin typeface="Calibri" panose="020F0502020204030204" pitchFamily="34" charset="0"/>
              </a:rPr>
              <a:t>Hilabete bat, deialdia EHAAn argitaratu eta hurrengo egunetik aurrera</a:t>
            </a:r>
            <a:endParaRPr lang="eu-ES" sz="14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3226510" y="5562862"/>
            <a:ext cx="471502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743060" y="5367438"/>
            <a:ext cx="1270144" cy="60560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u-ES" sz="1400" b="1" dirty="0" smtClean="0">
                <a:solidFill>
                  <a:schemeClr val="tx1"/>
                </a:solidFill>
                <a:latin typeface="Courier" pitchFamily="49" charset="0"/>
              </a:rPr>
              <a:t>ESKAERA (I. ERANSKINA)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5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366459" y="2083593"/>
            <a:ext cx="8462008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u-ES" b="1" dirty="0" smtClean="0">
              <a:solidFill>
                <a:schemeClr val="tx1"/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eu-ES" b="1" dirty="0" smtClean="0">
                <a:solidFill>
                  <a:schemeClr val="tx1"/>
                </a:solidFill>
              </a:rPr>
              <a:t> TRANTSIZIO-PROZESUAREN KUDEAKETA </a:t>
            </a:r>
            <a:endParaRPr lang="eu-ES" b="1" dirty="0">
              <a:solidFill>
                <a:schemeClr val="tx1"/>
              </a:solidFill>
            </a:endParaRPr>
          </a:p>
          <a:p>
            <a:pPr marL="285750" indent="-285750">
              <a:buBlip>
                <a:blip r:embed="rId2"/>
              </a:buBlip>
            </a:pPr>
            <a:endParaRPr lang="eu-ES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73273" y="2588483"/>
            <a:ext cx="832451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u-ES" sz="1200" dirty="0"/>
              <a:t> </a:t>
            </a:r>
            <a:r>
              <a:rPr lang="eu-ES" sz="1200" b="1" dirty="0"/>
              <a:t>Enpresak zuzenean hautatuta</a:t>
            </a:r>
            <a:r>
              <a:rPr lang="eu-ES" sz="1200" dirty="0"/>
              <a:t>, kontratatu beharreko gazteak 2018an titulazioa lortzeko ikasketak egin dituen </a:t>
            </a:r>
            <a:r>
              <a:rPr lang="eu-ES" sz="1200" b="1" dirty="0"/>
              <a:t>prestakuntza-zentroaren lankidetzarekin</a:t>
            </a:r>
            <a:r>
              <a:rPr lang="eu-ES" sz="1200" dirty="0"/>
              <a:t>, enpresak Euskal Autonomia Erkidegoan duen edo dituen enpresan edo </a:t>
            </a:r>
            <a:r>
              <a:rPr lang="eu-ES" sz="1200" dirty="0" smtClean="0"/>
              <a:t>enpresetan</a:t>
            </a:r>
            <a:r>
              <a:rPr lang="eu-ES" sz="1200" dirty="0"/>
              <a:t> prestakuntza-aldi bat egin </a:t>
            </a:r>
            <a:r>
              <a:rPr lang="eu-ES" sz="1200" dirty="0" smtClean="0"/>
              <a:t>ondoren, formula </a:t>
            </a:r>
            <a:r>
              <a:rPr lang="eu-ES" sz="1200" dirty="0"/>
              <a:t>hauetakoren bat </a:t>
            </a:r>
            <a:r>
              <a:rPr lang="eu-ES" sz="1200" dirty="0" smtClean="0"/>
              <a:t>erabiliz:</a:t>
            </a:r>
            <a:endParaRPr lang="eu-ES" sz="1200" dirty="0"/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- Prestakuntza duala.</a:t>
            </a:r>
          </a:p>
          <a:p>
            <a:r>
              <a:rPr lang="eu-ES" sz="1200" dirty="0"/>
              <a:t>- Hezkuntza-sistemako Lanbide Heziketako titulu bat lortzeko prestakuntza.</a:t>
            </a:r>
          </a:p>
          <a:p>
            <a:r>
              <a:rPr lang="eu-ES" sz="1200" dirty="0"/>
              <a:t>- Eusko Jaurlaritzaren programaren baten babesean emandako bekak, hezkuntza-sistemako Lanbide Heziketako tituluren bat lortu aurretik enpresan prestakuntza jasotzeko.</a:t>
            </a:r>
          </a:p>
          <a:p>
            <a:r>
              <a:rPr lang="eu-ES" sz="1200" dirty="0"/>
              <a:t>- Eusko Jaurlaritzaren programaren baten babesean emandako bekak, unibertsitate-eremutik lan-eremura igarotzeko trantsizio gisa enpresan prestakuntza jasotzeko.</a:t>
            </a:r>
          </a:p>
          <a:p>
            <a:r>
              <a:rPr lang="eu-ES" sz="1200" dirty="0"/>
              <a:t>Enpresak, kontratuak egin aurretik, kontratatuko den pertsonak ikasketak egin dituen prestakuntza-zentrora joko du, ikastetxeak egiazta dezan </a:t>
            </a:r>
            <a:r>
              <a:rPr lang="eu-ES" sz="1200" dirty="0" smtClean="0"/>
              <a:t>betetzen direla 5.1 </a:t>
            </a:r>
            <a:r>
              <a:rPr lang="eu-ES" sz="1200" dirty="0"/>
              <a:t>eta 5.2.a) artikuluetan ezarritako baldintzak eta lehen aipatutako 13.5 artikuluan adierazitako prozesuaren kudeaketa eta jarraipenaren gainerako </a:t>
            </a:r>
            <a:r>
              <a:rPr lang="eu-ES" sz="1200" dirty="0" smtClean="0"/>
              <a:t>xehetasunak.</a:t>
            </a:r>
            <a:endParaRPr lang="eu-ES" sz="1200" dirty="0"/>
          </a:p>
          <a:p>
            <a:endParaRPr lang="eu-ES" sz="1200" dirty="0"/>
          </a:p>
        </p:txBody>
      </p:sp>
      <p:grpSp>
        <p:nvGrpSpPr>
          <p:cNvPr id="2" name="1 Grupo"/>
          <p:cNvGrpSpPr/>
          <p:nvPr/>
        </p:nvGrpSpPr>
        <p:grpSpPr>
          <a:xfrm>
            <a:off x="179512" y="231272"/>
            <a:ext cx="8712960" cy="6438088"/>
            <a:chOff x="874153" y="751173"/>
            <a:chExt cx="7860045" cy="5757987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513445" y="751173"/>
              <a:ext cx="7163012" cy="43088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u-ES" sz="2200" b="1" dirty="0">
                  <a:solidFill>
                    <a:schemeClr val="bg1"/>
                  </a:solidFill>
                  <a:latin typeface="Calibri" pitchFamily="34" charset="0"/>
                </a:rPr>
                <a:t>Parte hartzaileak hautatzeko prozedura</a:t>
              </a:r>
            </a:p>
          </p:txBody>
        </p:sp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8149567" y="4834727"/>
              <a:ext cx="584631" cy="166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18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9293" y="980728"/>
            <a:ext cx="8367358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u-ES" sz="1200" dirty="0"/>
          </a:p>
          <a:p>
            <a:r>
              <a:rPr lang="eu-ES" sz="1200" dirty="0" smtClean="0"/>
              <a:t>Programan parte hartuko duten gazteen </a:t>
            </a:r>
            <a:r>
              <a:rPr lang="eu-ES" sz="1200" b="1" dirty="0" smtClean="0"/>
              <a:t>hautaketa</a:t>
            </a:r>
            <a:r>
              <a:rPr lang="eu-ES" sz="1200" dirty="0" smtClean="0"/>
              <a:t> (eta kontratazioa) eskaera aurkeztu baino lehenago egingo da. Honela egingo da hautaketa hori: </a:t>
            </a:r>
          </a:p>
          <a:p>
            <a:pPr marL="1527175" indent="-268288">
              <a:buBlip>
                <a:blip r:embed="rId9"/>
              </a:buBlip>
            </a:pPr>
            <a:r>
              <a:rPr lang="eu-E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Enpresak zuzenean hautatuta.</a:t>
            </a:r>
          </a:p>
          <a:p>
            <a:pPr marL="1527175" indent="-268288">
              <a:buBlip>
                <a:blip r:embed="rId9"/>
              </a:buBlip>
            </a:pPr>
            <a:r>
              <a:rPr lang="eu-ES" sz="1200" b="1" dirty="0" smtClean="0">
                <a:solidFill>
                  <a:schemeClr val="accent3">
                    <a:lumMod val="75000"/>
                  </a:schemeClr>
                </a:solidFill>
              </a:rPr>
              <a:t>Lanbide-Euskal Enplegu Zerbitzuaren bidez edo haren kolaboratzaile den entitate baten bidez.</a:t>
            </a:r>
            <a:endParaRPr lang="eu-E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26458" y="1556792"/>
            <a:ext cx="7522814" cy="440120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u-ES" sz="1200" b="1" dirty="0"/>
              <a:t>Lanbide-Euskal Enplegu Zerbitzuaren bidez edo entitate kolaboratzaileren baten bidez</a:t>
            </a:r>
            <a:r>
              <a:rPr lang="eu-ES" sz="1200" dirty="0"/>
              <a:t>, enpresak zuzenean hautatzen ez dituen gazteak kontratatzeko.</a:t>
            </a:r>
          </a:p>
          <a:p>
            <a:r>
              <a:rPr lang="eu-ES" sz="1200" dirty="0"/>
              <a:t> </a:t>
            </a:r>
          </a:p>
          <a:p>
            <a:pPr algn="just"/>
            <a:r>
              <a:rPr lang="eu-ES" sz="1200" dirty="0"/>
              <a:t>- Hautaketarako, </a:t>
            </a:r>
            <a:r>
              <a:rPr lang="eu-ES" sz="1200" b="1" dirty="0"/>
              <a:t>eskaintza kudeatzeko </a:t>
            </a:r>
            <a:r>
              <a:rPr lang="eu-ES" sz="1200" b="1" dirty="0" smtClean="0"/>
              <a:t>eskaera</a:t>
            </a:r>
            <a:r>
              <a:rPr lang="eu-ES" sz="1200" dirty="0" smtClean="0"/>
              <a:t> </a:t>
            </a:r>
            <a:r>
              <a:rPr lang="eu-ES" sz="1200" dirty="0"/>
              <a:t>bat aurkeztu beharko da bete beharreko lanpostuaren profil bakoitzeko. </a:t>
            </a:r>
            <a:r>
              <a:rPr lang="eu-ES" sz="1200" dirty="0" smtClean="0"/>
              <a:t>Eskaera </a:t>
            </a:r>
            <a:r>
              <a:rPr lang="eu-ES" sz="1200" dirty="0"/>
              <a:t>inprimaki normalizatuan aurkeztuko da, </a:t>
            </a:r>
            <a:r>
              <a:rPr lang="eu-ES" sz="1200" b="1" dirty="0"/>
              <a:t>IV. eranskinean</a:t>
            </a:r>
            <a:r>
              <a:rPr lang="eu-ES" sz="1200" dirty="0"/>
              <a:t> ezarritako ereduarekin bat.</a:t>
            </a:r>
          </a:p>
          <a:p>
            <a:pPr algn="just"/>
            <a:r>
              <a:rPr lang="eu-ES" sz="1200" dirty="0"/>
              <a:t>  </a:t>
            </a:r>
          </a:p>
          <a:p>
            <a:pPr algn="just"/>
            <a:r>
              <a:rPr lang="eu-ES" sz="1200" dirty="0"/>
              <a:t>- Eskaintza kudeatzeko </a:t>
            </a:r>
            <a:r>
              <a:rPr lang="eu-ES" sz="1200" dirty="0" smtClean="0"/>
              <a:t>eskaera </a:t>
            </a:r>
            <a:r>
              <a:rPr lang="eu-ES" sz="1200" dirty="0"/>
              <a:t>bakoitza eskaintza hori jasotzen duen bulegoak edo entitate kolaboratzaileak erregistratuko du, eta enpresari jakinaraziko zaio haren erreferentzia.</a:t>
            </a:r>
          </a:p>
          <a:p>
            <a:pPr algn="just"/>
            <a:r>
              <a:rPr lang="eu-ES" sz="1200" dirty="0"/>
              <a:t> </a:t>
            </a:r>
          </a:p>
          <a:p>
            <a:pPr marL="171450" indent="-171450" algn="just">
              <a:buFontTx/>
              <a:buChar char="-"/>
            </a:pPr>
            <a:r>
              <a:rPr lang="eu-ES" sz="1200" b="1" dirty="0"/>
              <a:t>Lehentasuna</a:t>
            </a:r>
            <a:r>
              <a:rPr lang="eu-ES" sz="1200" dirty="0" smtClean="0"/>
              <a:t> emango zaie 5. artikuluko 2. zenbakian adierazitako eran Gazte Bermea Sistemako datu-basean izena emanda dauden pertsonei.</a:t>
            </a:r>
          </a:p>
          <a:p>
            <a:pPr marL="171450" indent="-171450" algn="just">
              <a:buFontTx/>
              <a:buChar char="-"/>
            </a:pPr>
            <a:endParaRPr lang="eu-ES" sz="1200" dirty="0"/>
          </a:p>
          <a:p>
            <a:pPr marL="171450" indent="-171450" algn="just">
              <a:buFontTx/>
              <a:buChar char="-"/>
            </a:pPr>
            <a:r>
              <a:rPr lang="eu-ES" sz="1200" dirty="0"/>
              <a:t>Lehen Aukerako praktikaldiko kontratuaren modalitatea baliatuta aurreko edizioren batean kontratatu ziren pertsonak </a:t>
            </a:r>
            <a:r>
              <a:rPr lang="eu-ES" sz="1200" b="1" dirty="0"/>
              <a:t>kontratu mugagabearen modalitatean soilik</a:t>
            </a:r>
            <a:r>
              <a:rPr lang="eu-ES" sz="1200" dirty="0"/>
              <a:t> har daitezke kontuan oraingo deialdiaren ondorioetarako, jada eskuratu duten lan-esperientzia gorabehera, baldin eta kontratu mugagabea egiten duen </a:t>
            </a:r>
            <a:r>
              <a:rPr lang="eu-ES" sz="1200" b="1" dirty="0"/>
              <a:t>enpresa ez bada praktikaldiko kontratua egin zuen enpresa berbera</a:t>
            </a:r>
            <a:r>
              <a:rPr lang="eu-ES" sz="1200" dirty="0"/>
              <a:t>.</a:t>
            </a:r>
          </a:p>
          <a:p>
            <a:pPr marL="171450" indent="-171450" algn="just">
              <a:buFontTx/>
              <a:buChar char="-"/>
            </a:pPr>
            <a:endParaRPr lang="eu-ES" sz="1200" dirty="0"/>
          </a:p>
          <a:p>
            <a:pPr algn="just"/>
            <a:r>
              <a:rPr lang="eu-ES" sz="1200" dirty="0"/>
              <a:t>- Eskaintza bat kudeatu ondoren hautagai gisa bideratu diren pertsonei egindako kontratuak baino ez dira diruz lagunduko.</a:t>
            </a:r>
          </a:p>
          <a:p>
            <a:pPr algn="just"/>
            <a:r>
              <a:rPr lang="eu-ES" sz="1200" dirty="0"/>
              <a:t> </a:t>
            </a:r>
          </a:p>
          <a:p>
            <a:pPr algn="just"/>
            <a:r>
              <a:rPr lang="eu-ES" sz="1200" dirty="0"/>
              <a:t>- Kontratu bakoitzaren komunikazio-prozesuan, enpresak nahitaez adierazi beharko du kontratu horri dagokion eskaintzaren erreferentzia.</a:t>
            </a:r>
          </a:p>
          <a:p>
            <a:endParaRPr lang="eu-ES" sz="1600" b="1" dirty="0"/>
          </a:p>
        </p:txBody>
      </p:sp>
      <p:grpSp>
        <p:nvGrpSpPr>
          <p:cNvPr id="2" name="1 Grupo"/>
          <p:cNvGrpSpPr/>
          <p:nvPr/>
        </p:nvGrpSpPr>
        <p:grpSpPr>
          <a:xfrm>
            <a:off x="241354" y="381657"/>
            <a:ext cx="8723133" cy="6266752"/>
            <a:chOff x="874153" y="751173"/>
            <a:chExt cx="7860053" cy="5757987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513445" y="751173"/>
              <a:ext cx="7163012" cy="39590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u-ES" sz="2200" b="1" dirty="0">
                  <a:solidFill>
                    <a:schemeClr val="bg1"/>
                  </a:solidFill>
                  <a:latin typeface="Calibri" pitchFamily="34" charset="0"/>
                </a:rPr>
                <a:t>Parte hartzaileak hautatzeko prozedura</a:t>
              </a:r>
            </a:p>
          </p:txBody>
        </p:sp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995227" y="5053594"/>
              <a:ext cx="738979" cy="144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18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26458" y="1124744"/>
            <a:ext cx="7833974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8"/>
              </a:buBlip>
            </a:pPr>
            <a:r>
              <a:rPr lang="es-ES" b="1" dirty="0" smtClean="0">
                <a:solidFill>
                  <a:schemeClr val="tx1"/>
                </a:solidFill>
              </a:rPr>
              <a:t>ESKAITZEN KUDEAKETA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48760" y="2487146"/>
            <a:ext cx="8915727" cy="4110206"/>
            <a:chOff x="874153" y="3121997"/>
            <a:chExt cx="7860053" cy="3387163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349200" y="3121997"/>
              <a:ext cx="6115945" cy="380452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s-ES" sz="2400" b="1" dirty="0" err="1" smtClean="0">
                  <a:latin typeface="Calibri" pitchFamily="34" charset="0"/>
                  <a:cs typeface="Calibri" pitchFamily="34" charset="0"/>
                </a:rPr>
                <a:t>Diru-laguntzaren</a:t>
              </a:r>
              <a:r>
                <a:rPr lang="es-ES" sz="2400" b="1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s-ES" sz="2400" b="1" dirty="0" err="1" smtClean="0">
                  <a:latin typeface="Calibri" pitchFamily="34" charset="0"/>
                  <a:cs typeface="Calibri" pitchFamily="34" charset="0"/>
                </a:rPr>
                <a:t>zenbatekoa</a:t>
              </a:r>
              <a:endParaRPr lang="es-ES" sz="2400" b="1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820705" y="4509119"/>
              <a:ext cx="913501" cy="199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17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white"/>
                </a:solidFill>
                <a:latin typeface="Calibri"/>
              </a:rPr>
              <a:t>PROGRAMA LEHEN AUKERA</a:t>
            </a:r>
            <a:endParaRPr lang="es-E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white"/>
                </a:solidFill>
                <a:latin typeface="Calibri"/>
              </a:rPr>
              <a:t>www.lanbide.euskadi.eus</a:t>
            </a:r>
            <a:endParaRPr lang="es-E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02499" y="908720"/>
            <a:ext cx="6955677" cy="46166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400" b="1" dirty="0" smtClean="0">
                <a:latin typeface="Calibri" pitchFamily="34" charset="0"/>
                <a:cs typeface="Calibri" pitchFamily="34" charset="0"/>
              </a:rPr>
              <a:t>Diru-laguntza </a:t>
            </a:r>
            <a:r>
              <a:rPr lang="eu-ES" sz="2400" b="1" dirty="0">
                <a:latin typeface="Calibri" pitchFamily="34" charset="0"/>
                <a:cs typeface="Calibri" pitchFamily="34" charset="0"/>
              </a:rPr>
              <a:t>eskatzeko </a:t>
            </a:r>
            <a:r>
              <a:rPr lang="eu-ES" sz="2400" b="1" dirty="0" smtClean="0">
                <a:latin typeface="Calibri" pitchFamily="34" charset="0"/>
                <a:cs typeface="Calibri" pitchFamily="34" charset="0"/>
              </a:rPr>
              <a:t>epeak</a:t>
            </a:r>
            <a:endParaRPr lang="es-E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29774" y="4807686"/>
            <a:ext cx="6966561" cy="46166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s-ES" sz="2400" b="1" dirty="0" err="1" smtClean="0">
                <a:latin typeface="Calibri" pitchFamily="34" charset="0"/>
                <a:cs typeface="Calibri" pitchFamily="34" charset="0"/>
              </a:rPr>
              <a:t>Diru-laguntzaren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b="1" dirty="0" err="1" smtClean="0">
                <a:latin typeface="Calibri" pitchFamily="34" charset="0"/>
                <a:cs typeface="Calibri" pitchFamily="34" charset="0"/>
              </a:rPr>
              <a:t>ordainketa</a:t>
            </a:r>
            <a:endParaRPr lang="es-ES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5" name="Picture 6" descr="cuadrado verde 2 cop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74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6" y="237253"/>
            <a:ext cx="391598" cy="380141"/>
          </a:xfrm>
          <a:prstGeom prst="rect">
            <a:avLst/>
          </a:prstGeom>
          <a:solidFill>
            <a:srgbClr val="4263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99592" y="212070"/>
            <a:ext cx="7723496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s-ES" sz="2400" b="1" dirty="0" err="1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Entitate</a:t>
            </a:r>
            <a:r>
              <a:rPr lang="es-ES" sz="24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b="1" dirty="0" err="1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kolaboratzaileak</a:t>
            </a:r>
            <a:endParaRPr lang="es-ES" sz="2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2437"/>
              </p:ext>
            </p:extLst>
          </p:nvPr>
        </p:nvGraphicFramePr>
        <p:xfrm>
          <a:off x="629774" y="3652089"/>
          <a:ext cx="3117742" cy="685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81468"/>
                <a:gridCol w="936274"/>
              </a:tblGrid>
              <a:tr h="406528">
                <a:tc>
                  <a:txBody>
                    <a:bodyPr/>
                    <a:lstStyle/>
                    <a:p>
                      <a:r>
                        <a:rPr lang="es-ES" sz="1100" b="1" dirty="0" err="1" smtClean="0"/>
                        <a:t>Eskaintza</a:t>
                      </a:r>
                      <a:r>
                        <a:rPr lang="es-ES" sz="1100" b="1" dirty="0" smtClean="0"/>
                        <a:t> </a:t>
                      </a:r>
                      <a:r>
                        <a:rPr lang="es-ES" sz="1100" b="1" dirty="0" err="1" smtClean="0"/>
                        <a:t>biltzea</a:t>
                      </a:r>
                      <a:r>
                        <a:rPr lang="es-ES" sz="1100" b="1" dirty="0" smtClean="0"/>
                        <a:t> eta erregistratzea</a:t>
                      </a:r>
                      <a:endParaRPr lang="eu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chemeClr val="tx1"/>
                          </a:solidFill>
                        </a:rPr>
                        <a:t>120 euro</a:t>
                      </a:r>
                      <a:endParaRPr lang="eu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2953">
                <a:tc>
                  <a:txBody>
                    <a:bodyPr/>
                    <a:lstStyle/>
                    <a:p>
                      <a:r>
                        <a:rPr lang="es-ES" sz="1100" b="1" dirty="0" smtClean="0"/>
                        <a:t>Eskaintzaren kudeaketa</a:t>
                      </a:r>
                      <a:endParaRPr lang="eu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</a:rPr>
                        <a:t>80 euro</a:t>
                      </a:r>
                      <a:endParaRPr lang="eu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23 Rectángulo redondeado"/>
          <p:cNvSpPr/>
          <p:nvPr/>
        </p:nvSpPr>
        <p:spPr>
          <a:xfrm>
            <a:off x="608223" y="3128831"/>
            <a:ext cx="3130854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9"/>
              </a:buBlip>
            </a:pPr>
            <a:r>
              <a:rPr lang="eu-ES" b="1" dirty="0" smtClean="0">
                <a:solidFill>
                  <a:schemeClr val="tx1"/>
                </a:solidFill>
              </a:rPr>
              <a:t>Entitate kolaboratzaileak</a:t>
            </a:r>
            <a:endParaRPr lang="eu-ES" b="1" dirty="0">
              <a:solidFill>
                <a:schemeClr val="tx1"/>
              </a:solidFill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3851106" y="4049638"/>
            <a:ext cx="410377" cy="24146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334030" y="3701844"/>
            <a:ext cx="3262305" cy="938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s-ES"/>
            </a:defPPr>
            <a:lvl1pPr marL="171450" indent="-171450" algn="just">
              <a:buBlip>
                <a:blip r:embed="rId10"/>
              </a:buBlip>
              <a:defRPr sz="1100"/>
            </a:lvl1pPr>
          </a:lstStyle>
          <a:p>
            <a:r>
              <a:rPr lang="eu-ES" dirty="0" smtClean="0"/>
              <a:t>Zenbateko horiek % 10 handituko dira deialdi baten babesean diruz lagundutako eta formalizatutako 20 kontratuko, deialdi horretako enplegu-eskaintzak hartu, erregistratu </a:t>
            </a:r>
            <a:r>
              <a:rPr lang="eu-ES" dirty="0" err="1" smtClean="0"/>
              <a:t>eta/edo</a:t>
            </a:r>
            <a:r>
              <a:rPr lang="eu-ES" dirty="0" smtClean="0"/>
              <a:t> kudeatu badira.</a:t>
            </a:r>
            <a:endParaRPr lang="eu-ES" dirty="0"/>
          </a:p>
        </p:txBody>
      </p:sp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83220"/>
              </p:ext>
            </p:extLst>
          </p:nvPr>
        </p:nvGraphicFramePr>
        <p:xfrm>
          <a:off x="629774" y="4293096"/>
          <a:ext cx="3117742" cy="42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81468"/>
                <a:gridCol w="936274"/>
              </a:tblGrid>
              <a:tr h="202953">
                <a:tc>
                  <a:txBody>
                    <a:bodyPr/>
                    <a:lstStyle/>
                    <a:p>
                      <a:r>
                        <a:rPr lang="es-ES" sz="1100" b="1" dirty="0" smtClean="0"/>
                        <a:t>Trantsizio-prozesuaren kudeaketa eta jarraipena </a:t>
                      </a:r>
                      <a:endParaRPr lang="eu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chemeClr val="tx1"/>
                          </a:solidFill>
                        </a:rPr>
                        <a:t>120 euro</a:t>
                      </a:r>
                      <a:endParaRPr lang="eu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30 Rectángulo redondeado"/>
          <p:cNvSpPr/>
          <p:nvPr/>
        </p:nvSpPr>
        <p:spPr>
          <a:xfrm>
            <a:off x="3532650" y="1484784"/>
            <a:ext cx="3744416" cy="9557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u-ES" sz="1200" dirty="0" smtClean="0">
                <a:solidFill>
                  <a:schemeClr val="dk1"/>
                </a:solidFill>
                <a:latin typeface="Calibri" panose="020F0502020204030204" pitchFamily="34" charset="0"/>
              </a:rPr>
              <a:t>Enplegu-eskaintzak biltzeko, erregistratzeko </a:t>
            </a:r>
            <a:r>
              <a:rPr lang="eu-ES" sz="120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eta/edo</a:t>
            </a:r>
            <a:r>
              <a:rPr lang="eu-ES" sz="1200" dirty="0" smtClean="0">
                <a:solidFill>
                  <a:schemeClr val="dk1"/>
                </a:solidFill>
                <a:latin typeface="Calibri" panose="020F0502020204030204" pitchFamily="34" charset="0"/>
              </a:rPr>
              <a:t> kudeatzeko </a:t>
            </a:r>
            <a:r>
              <a:rPr lang="eu-ES" sz="120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eta/edo</a:t>
            </a:r>
            <a:r>
              <a:rPr lang="eu-ES" sz="1200" dirty="0" smtClean="0">
                <a:solidFill>
                  <a:schemeClr val="dk1"/>
                </a:solidFill>
                <a:latin typeface="Calibri" panose="020F0502020204030204" pitchFamily="34" charset="0"/>
              </a:rPr>
              <a:t> trantsizio-prozesuaren kudeaketa eta jarraipena egiteko diru-laguntzaren eskaera:</a:t>
            </a:r>
            <a:endParaRPr lang="eu-E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u-E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2018o azaroaren 2tik 16ra</a:t>
            </a:r>
            <a:endParaRPr lang="eu-ES" sz="1200" b="1" dirty="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34" name="33 Flecha derecha"/>
          <p:cNvSpPr/>
          <p:nvPr/>
        </p:nvSpPr>
        <p:spPr>
          <a:xfrm>
            <a:off x="2601179" y="1849293"/>
            <a:ext cx="501098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655702" y="1556792"/>
            <a:ext cx="1580804" cy="80670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u-ES" sz="1400" b="1" dirty="0" smtClean="0">
                <a:solidFill>
                  <a:schemeClr val="tx1"/>
                </a:solidFill>
                <a:latin typeface="Courier" pitchFamily="49" charset="0"/>
              </a:rPr>
              <a:t>III. ERANSKINA</a:t>
            </a:r>
          </a:p>
          <a:p>
            <a:pPr algn="ctr"/>
            <a:r>
              <a:rPr lang="eu-ES" sz="1100" b="1" dirty="0" smtClean="0">
                <a:solidFill>
                  <a:schemeClr val="tx1"/>
                </a:solidFill>
                <a:latin typeface="Courier" pitchFamily="49" charset="0"/>
              </a:rPr>
              <a:t>ENTITATE</a:t>
            </a:r>
          </a:p>
          <a:p>
            <a:pPr algn="ctr"/>
            <a:r>
              <a:rPr lang="eu-ES" sz="1100" b="1" dirty="0" smtClean="0">
                <a:solidFill>
                  <a:schemeClr val="tx1"/>
                </a:solidFill>
                <a:latin typeface="Courier" pitchFamily="49" charset="0"/>
              </a:rPr>
              <a:t>KOLABORATZAILEAK</a:t>
            </a:r>
          </a:p>
        </p:txBody>
      </p:sp>
      <p:sp>
        <p:nvSpPr>
          <p:cNvPr id="40" name="39 Rectángulo redondeado"/>
          <p:cNvSpPr/>
          <p:nvPr/>
        </p:nvSpPr>
        <p:spPr>
          <a:xfrm>
            <a:off x="3479146" y="5366613"/>
            <a:ext cx="4095370" cy="6222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u-E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u-E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u-ES" b="1" dirty="0">
                <a:latin typeface="Calibri" panose="020F0502020204030204" pitchFamily="34" charset="0"/>
              </a:rPr>
              <a:t>Ordainketa bakarra</a:t>
            </a:r>
          </a:p>
          <a:p>
            <a:pPr algn="ctr"/>
            <a:r>
              <a:rPr lang="eu-ES" sz="1600" dirty="0">
                <a:latin typeface="Calibri" panose="020F0502020204030204" pitchFamily="34" charset="0"/>
              </a:rPr>
              <a:t>Diru-laguntza emateko ebazpenaren ondoren</a:t>
            </a:r>
          </a:p>
          <a:p>
            <a:endParaRPr lang="eu-E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u-E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711162" y="5378021"/>
            <a:ext cx="1988630" cy="59738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u-ES" sz="1400" b="1" dirty="0" smtClean="0">
                <a:solidFill>
                  <a:schemeClr val="tx1"/>
                </a:solidFill>
                <a:latin typeface="Courier" pitchFamily="49" charset="0"/>
              </a:rPr>
              <a:t>Entitate kolaboratzaileak</a:t>
            </a:r>
            <a:endParaRPr lang="eu-ES" sz="1400" b="1" dirty="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42" name="41 Flecha derecha"/>
          <p:cNvSpPr/>
          <p:nvPr/>
        </p:nvSpPr>
        <p:spPr>
          <a:xfrm>
            <a:off x="2807801" y="5560665"/>
            <a:ext cx="540063" cy="18034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86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4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3900</TotalTime>
  <Words>515</Words>
  <Application>Microsoft Office PowerPoint</Application>
  <PresentationFormat>Presentación en pantalla (4:3)</PresentationFormat>
  <Paragraphs>92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Oficina Territorial Gipuzkoa</dc:creator>
  <cp:keywords>LEHEN AUKERA 2016</cp:keywords>
  <cp:lastModifiedBy>Zarandona De La Torre, Koldo</cp:lastModifiedBy>
  <cp:revision>258</cp:revision>
  <cp:lastPrinted>2016-04-14T06:49:01Z</cp:lastPrinted>
  <dcterms:created xsi:type="dcterms:W3CDTF">2014-03-27T08:29:19Z</dcterms:created>
  <dcterms:modified xsi:type="dcterms:W3CDTF">2018-10-09T11:13:49Z</dcterms:modified>
</cp:coreProperties>
</file>